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Lst>
  <p:sldIdLst>
    <p:sldId id="256" r:id="rId5"/>
    <p:sldId id="257" r:id="rId6"/>
    <p:sldId id="260" r:id="rId7"/>
    <p:sldId id="262" r:id="rId8"/>
    <p:sldId id="264" r:id="rId9"/>
    <p:sldId id="268" r:id="rId10"/>
    <p:sldId id="270" r:id="rId11"/>
    <p:sldId id="272" r:id="rId12"/>
    <p:sldId id="273" r:id="rId13"/>
    <p:sldId id="274" r:id="rId14"/>
    <p:sldId id="266" r:id="rId15"/>
    <p:sldId id="271" r:id="rId16"/>
    <p:sldId id="267" r:id="rId17"/>
    <p:sldId id="269" r:id="rId18"/>
    <p:sldId id="261" r:id="rId19"/>
    <p:sldId id="263" r:id="rId20"/>
    <p:sldId id="265" r:id="rId21"/>
    <p:sldId id="25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E9ED9-2228-4658-8642-2EDEA45ACEFE}" v="19" dt="2020-06-21T22:28:48.220"/>
    <p1510:client id="{41406C52-A323-4A9C-8CF6-AAB8FEA2EF11}" v="26" dt="2020-06-09T22:11:43.237"/>
    <p1510:client id="{548FE699-CD23-4E36-9A88-02D629C1F525}" v="3" dt="2020-06-09T22:09:26.245"/>
    <p1510:client id="{ABE8D64E-E8FC-4CC7-AD93-8985C4D58383}" v="439" dt="2020-06-21T22:44:36.727"/>
    <p1510:client id="{DBF6D4F9-8EB0-4B1D-A6EA-EF78C77FF571}" v="307" dt="2020-06-21T22:46:02.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dirty="0"/>
              <a:pPr/>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3815-2707-4475-8F1A-B873CB631BB4}" type="datetimeFigureOut">
              <a:rPr lang="en-US" dirty="0"/>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74069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FB99-0EAB-4182-AFF8-E214C82A68F6}" type="datetimeFigureOut">
              <a:rPr lang="en-US" dirty="0"/>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326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dirty="0"/>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35664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561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6A301-0538-44EC-B09D-202E1042A48B}" type="datetimeFigureOut">
              <a:rPr lang="en-US" dirty="0"/>
              <a:t>6/22/2020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626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6/22/2020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5183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6/22/2020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79052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9835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0569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589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DFF08F-DC6B-4601-B491-B0F83F6DD2DA}" type="datetimeFigureOut">
              <a:rPr lang="en-US" dirty="0"/>
              <a:pPr/>
              <a:t>6/22/2020</a:t>
            </a:fld>
            <a:endParaRPr 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42868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C4FC30-B5C3-47C2-B8E7-93106C428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05862B-0C5A-4A14-8804-4EC82F8E5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6184"/>
            <a:ext cx="3248522" cy="58856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365198-CF4B-47A0-AFF6-FF5D2339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6184"/>
            <a:ext cx="7794722" cy="5885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EBC266D-39E5-47D6-AEA0-CFF4D65A27E7}"/>
              </a:ext>
            </a:extLst>
          </p:cNvPr>
          <p:cNvSpPr>
            <a:spLocks noGrp="1"/>
          </p:cNvSpPr>
          <p:nvPr>
            <p:ph type="ctrTitle"/>
          </p:nvPr>
        </p:nvSpPr>
        <p:spPr>
          <a:xfrm>
            <a:off x="4299626" y="858475"/>
            <a:ext cx="6984459" cy="5141050"/>
          </a:xfrm>
        </p:spPr>
        <p:txBody>
          <a:bodyPr>
            <a:normAutofit/>
          </a:bodyPr>
          <a:lstStyle/>
          <a:p>
            <a:pPr algn="l"/>
            <a:r>
              <a:rPr lang="pl-PL" sz="6000">
                <a:solidFill>
                  <a:srgbClr val="FFFFFF"/>
                </a:solidFill>
              </a:rPr>
              <a:t>Moduł quattro (4)</a:t>
            </a:r>
          </a:p>
        </p:txBody>
      </p:sp>
      <p:sp>
        <p:nvSpPr>
          <p:cNvPr id="3" name="Podtytuł 2">
            <a:extLst>
              <a:ext uri="{FF2B5EF4-FFF2-40B4-BE49-F238E27FC236}">
                <a16:creationId xmlns:a16="http://schemas.microsoft.com/office/drawing/2014/main" id="{19D02BAD-59A5-43C9-94CF-865581A99BBA}"/>
              </a:ext>
            </a:extLst>
          </p:cNvPr>
          <p:cNvSpPr>
            <a:spLocks noGrp="1"/>
          </p:cNvSpPr>
          <p:nvPr>
            <p:ph type="subTitle" idx="1"/>
          </p:nvPr>
        </p:nvSpPr>
        <p:spPr>
          <a:xfrm>
            <a:off x="768485" y="858475"/>
            <a:ext cx="2629727" cy="5141050"/>
          </a:xfrm>
        </p:spPr>
        <p:txBody>
          <a:bodyPr>
            <a:normAutofit/>
          </a:bodyPr>
          <a:lstStyle/>
          <a:p>
            <a:pPr algn="r"/>
            <a:r>
              <a:rPr lang="pl-PL" sz="2400">
                <a:solidFill>
                  <a:schemeClr val="bg1"/>
                </a:solidFill>
              </a:rPr>
              <a:t>Karol Nawrot, Piotr Sobieszczyk</a:t>
            </a:r>
          </a:p>
        </p:txBody>
      </p:sp>
    </p:spTree>
    <p:extLst>
      <p:ext uri="{BB962C8B-B14F-4D97-AF65-F5344CB8AC3E}">
        <p14:creationId xmlns:p14="http://schemas.microsoft.com/office/powerpoint/2010/main" val="32772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4" descr="Obraz zawierający zdjęcie, pozujący, tekst, pokazywanie&#10;&#10;Opis wygenerowany przy bardzo wysokim poziomie pewności">
            <a:extLst>
              <a:ext uri="{FF2B5EF4-FFF2-40B4-BE49-F238E27FC236}">
                <a16:creationId xmlns:a16="http://schemas.microsoft.com/office/drawing/2014/main" id="{CE5B4677-33A6-4258-A0F9-B117C223245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228122" y="2286000"/>
            <a:ext cx="3312082" cy="4023360"/>
          </a:xfrm>
        </p:spPr>
      </p:pic>
    </p:spTree>
    <p:extLst>
      <p:ext uri="{BB962C8B-B14F-4D97-AF65-F5344CB8AC3E}">
        <p14:creationId xmlns:p14="http://schemas.microsoft.com/office/powerpoint/2010/main" val="273450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2E168DC-87BA-45E8-9390-7778FA2F5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4632"/>
            <a:ext cx="7794722" cy="351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4CBE11-86BA-4E24-9E27-FE29B52788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150596"/>
            <a:ext cx="7794722" cy="2219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ytuł 8">
            <a:extLst>
              <a:ext uri="{FF2B5EF4-FFF2-40B4-BE49-F238E27FC236}">
                <a16:creationId xmlns:a16="http://schemas.microsoft.com/office/drawing/2014/main" id="{A40FA1BE-67DD-4AEB-9CD6-214CAD1B8E07}"/>
              </a:ext>
            </a:extLst>
          </p:cNvPr>
          <p:cNvSpPr>
            <a:spLocks noGrp="1"/>
          </p:cNvSpPr>
          <p:nvPr>
            <p:ph type="title"/>
          </p:nvPr>
        </p:nvSpPr>
        <p:spPr>
          <a:xfrm>
            <a:off x="4684903" y="4391025"/>
            <a:ext cx="6685507" cy="1738808"/>
          </a:xfrm>
        </p:spPr>
        <p:txBody>
          <a:bodyPr>
            <a:normAutofit/>
          </a:bodyPr>
          <a:lstStyle/>
          <a:p>
            <a:r>
              <a:rPr lang="pl-PL" sz="4300">
                <a:solidFill>
                  <a:srgbClr val="FFFFFF"/>
                </a:solidFill>
                <a:latin typeface="TW Cen MT"/>
              </a:rPr>
              <a:t>3. </a:t>
            </a:r>
            <a:r>
              <a:rPr lang="pl" sz="4300">
                <a:solidFill>
                  <a:srgbClr val="FFFFFF"/>
                </a:solidFill>
                <a:latin typeface="Consolas"/>
              </a:rPr>
              <a:t>Elastyczna usługa telefoniczna dla firm</a:t>
            </a:r>
            <a:endParaRPr lang="pl-PL" sz="4300">
              <a:solidFill>
                <a:srgbClr val="FFFFFF"/>
              </a:solidFill>
            </a:endParaRPr>
          </a:p>
        </p:txBody>
      </p:sp>
      <p:pic>
        <p:nvPicPr>
          <p:cNvPr id="11" name="Obraz 12" descr="Obraz zawierający osoba, telefon, telefon komórkowy, mężczyzna&#10;&#10;Opis wygenerowany przy bardzo wysokim poziomie pewności">
            <a:extLst>
              <a:ext uri="{FF2B5EF4-FFF2-40B4-BE49-F238E27FC236}">
                <a16:creationId xmlns:a16="http://schemas.microsoft.com/office/drawing/2014/main" id="{C65E9663-C35C-4488-BA26-A0B8AE8FCBA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4632" y="484632"/>
            <a:ext cx="3248521" cy="3511948"/>
          </a:xfrm>
          <a:prstGeom prst="rect">
            <a:avLst/>
          </a:prstGeom>
        </p:spPr>
      </p:pic>
      <p:sp>
        <p:nvSpPr>
          <p:cNvPr id="7" name="Symbol zastępczy zawartości 6">
            <a:extLst>
              <a:ext uri="{FF2B5EF4-FFF2-40B4-BE49-F238E27FC236}">
                <a16:creationId xmlns:a16="http://schemas.microsoft.com/office/drawing/2014/main" id="{993BBF51-4FDB-44DE-B9CF-A6041D40D512}"/>
              </a:ext>
            </a:extLst>
          </p:cNvPr>
          <p:cNvSpPr>
            <a:spLocks noGrp="1"/>
          </p:cNvSpPr>
          <p:nvPr>
            <p:ph idx="1"/>
          </p:nvPr>
        </p:nvSpPr>
        <p:spPr>
          <a:xfrm>
            <a:off x="4219802" y="804998"/>
            <a:ext cx="7150608" cy="3079983"/>
          </a:xfrm>
        </p:spPr>
        <p:txBody>
          <a:bodyPr vert="horz" lIns="45720" tIns="45720" rIns="45720" bIns="45720" rtlCol="0" anchor="t">
            <a:noAutofit/>
          </a:bodyPr>
          <a:lstStyle/>
          <a:p>
            <a:r>
              <a:rPr lang="pl" sz="1100">
                <a:latin typeface="Consolas"/>
                <a:ea typeface="+mn-lt"/>
                <a:cs typeface="+mn-lt"/>
              </a:rPr>
              <a:t>Elastyczna usługa telefoniczna dla firm
Jednym z wyzwań związanych z telepracą jest to, że chociaż pracownicy często pracują w różnych miejscach, takich jak miejsca dla klientów, biura domowe i biura firmy, nadal oczekuje się, że odbędą się po pierwszym dzwonku. Korzystając z systemu telefonu służbowego, który zapewnia pracownikom jedną tożsamość na wszystkich swoich urządzeniach, mogą bezproblemowo korzystać z głosu, telefonu komórkowego i wideo podczas komunikacji z innymi. Podczas gdy tradycyjna usługa przewodowa nie pozwala na taką możliwość, usługi oparte na chmurze mają tę funkcję. Ponadto dzięki hostowanemu systemowi telefonicznemu Voice </a:t>
            </a:r>
            <a:r>
              <a:rPr lang="pl" sz="1100" err="1">
                <a:latin typeface="Consolas"/>
                <a:ea typeface="+mn-lt"/>
                <a:cs typeface="+mn-lt"/>
              </a:rPr>
              <a:t>over</a:t>
            </a:r>
            <a:r>
              <a:rPr lang="pl" sz="1100">
                <a:latin typeface="Consolas"/>
                <a:ea typeface="+mn-lt"/>
                <a:cs typeface="+mn-lt"/>
              </a:rPr>
              <a:t> Internet </a:t>
            </a:r>
            <a:r>
              <a:rPr lang="pl" sz="1100" err="1">
                <a:latin typeface="Consolas"/>
                <a:ea typeface="+mn-lt"/>
                <a:cs typeface="+mn-lt"/>
              </a:rPr>
              <a:t>Protocol</a:t>
            </a:r>
            <a:r>
              <a:rPr lang="pl" sz="1100">
                <a:latin typeface="Consolas"/>
                <a:ea typeface="+mn-lt"/>
                <a:cs typeface="+mn-lt"/>
              </a:rPr>
              <a:t> pracownicy mogą zabrać swoje telefony stacjonarne IP do domu, podłączyć do szybkiego Internetu i pracować tak, jakby nadal byli w biurze.
Niezbędne jest, aby system telefonu biznesowego umożliwiał pracownikom integrację aplikacji mobilnych w celu zwiększenia wydajności i komunikacji. Aplikacje mobilne łączą pracowników mobilnych w pełny system służbowy, tak jakby byli w biurze, co pozwala na lepszą obsługę klienta i satysfakcję pracowników. Wiele aplikacji mobilnych oferuje również wiadomości tekstowe dla firm, więc pracownicy mogą zachować tożsamość biznesową podczas wysyłania SMS-ów na smartfonie. Pomaga to pracownikom oddzielić komunikację osobistą i zawodową.</a:t>
            </a:r>
            <a:endParaRPr lang="pl-PL" sz="1100"/>
          </a:p>
        </p:txBody>
      </p:sp>
      <p:pic>
        <p:nvPicPr>
          <p:cNvPr id="10" name="Obraz 10" descr="Obraz zawierający osoba, kobieta, noszenie, siedzi&#10;&#10;Opis wygenerowany przy bardzo wysokim poziomie pewności">
            <a:extLst>
              <a:ext uri="{FF2B5EF4-FFF2-40B4-BE49-F238E27FC236}">
                <a16:creationId xmlns:a16="http://schemas.microsoft.com/office/drawing/2014/main" id="{B2CE0896-201E-4406-931F-F2F9EEB13E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4"/>
          <a:stretch/>
        </p:blipFill>
        <p:spPr>
          <a:xfrm>
            <a:off x="484633" y="4150596"/>
            <a:ext cx="3248521" cy="2231808"/>
          </a:xfrm>
          <a:prstGeom prst="rect">
            <a:avLst/>
          </a:prstGeom>
        </p:spPr>
      </p:pic>
      <p:cxnSp>
        <p:nvCxnSpPr>
          <p:cNvPr id="20" name="Straight Connector 19">
            <a:extLst>
              <a:ext uri="{FF2B5EF4-FFF2-40B4-BE49-F238E27FC236}">
                <a16:creationId xmlns:a16="http://schemas.microsoft.com/office/drawing/2014/main" id="{A25E19F0-90E1-4F54-9B2A-F2D91288A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422775" y="480322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11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ytuł 8">
            <a:extLst>
              <a:ext uri="{FF2B5EF4-FFF2-40B4-BE49-F238E27FC236}">
                <a16:creationId xmlns:a16="http://schemas.microsoft.com/office/drawing/2014/main" id="{A40FA1BE-67DD-4AEB-9CD6-214CAD1B8E07}"/>
              </a:ext>
            </a:extLst>
          </p:cNvPr>
          <p:cNvSpPr>
            <a:spLocks noGrp="1"/>
          </p:cNvSpPr>
          <p:nvPr>
            <p:ph type="title"/>
          </p:nvPr>
        </p:nvSpPr>
        <p:spPr>
          <a:xfrm>
            <a:off x="964788" y="804333"/>
            <a:ext cx="3391900" cy="5249334"/>
          </a:xfrm>
        </p:spPr>
        <p:txBody>
          <a:bodyPr>
            <a:normAutofit/>
          </a:bodyPr>
          <a:lstStyle/>
          <a:p>
            <a:pPr algn="r"/>
            <a:r>
              <a:rPr lang="pl-PL" sz="3500">
                <a:solidFill>
                  <a:srgbClr val="FFFFFF"/>
                </a:solidFill>
                <a:latin typeface="TW Cen MT"/>
              </a:rPr>
              <a:t>4. Aplikacja do udostępniania ekranu</a:t>
            </a:r>
            <a:endParaRPr lang="pl-PL" sz="3500">
              <a:solidFill>
                <a:srgbClr val="FFFFFF"/>
              </a:solidFill>
            </a:endParaRPr>
          </a:p>
        </p:txBody>
      </p:sp>
      <p:sp>
        <p:nvSpPr>
          <p:cNvPr id="7" name="Symbol zastępczy zawartości 6">
            <a:extLst>
              <a:ext uri="{FF2B5EF4-FFF2-40B4-BE49-F238E27FC236}">
                <a16:creationId xmlns:a16="http://schemas.microsoft.com/office/drawing/2014/main" id="{993BBF51-4FDB-44DE-B9CF-A6041D40D512}"/>
              </a:ext>
            </a:extLst>
          </p:cNvPr>
          <p:cNvSpPr>
            <a:spLocks noGrp="1"/>
          </p:cNvSpPr>
          <p:nvPr>
            <p:ph idx="1"/>
          </p:nvPr>
        </p:nvSpPr>
        <p:spPr>
          <a:xfrm>
            <a:off x="4951048" y="804333"/>
            <a:ext cx="6306003" cy="5249334"/>
          </a:xfrm>
        </p:spPr>
        <p:txBody>
          <a:bodyPr vert="horz" lIns="45720" tIns="45720" rIns="45720" bIns="45720" rtlCol="0" anchor="ctr">
            <a:normAutofit/>
          </a:bodyPr>
          <a:lstStyle/>
          <a:p>
            <a:br>
              <a:rPr lang="en-US"/>
            </a:br>
            <a:r>
              <a:rPr lang="pl-PL">
                <a:ea typeface="+mn-lt"/>
                <a:cs typeface="+mn-lt"/>
              </a:rPr>
              <a:t> Niektóre z najlepszych pomysłów pochodzą od pracowników pracujących razem nad dokumentami. Może to jednak stanowić wyzwanie, gdy jeden pracownik jest po drugiej stronie miasta lub nawet za oceanem. Dzięki aplikacji do udostępniania ekranu możesz udostępnić ekran tylu współpracownikom, ile potrzebujesz. A jeśli jesteś szefem, udostępnianie ekranu pozwala zasadniczo zrobić to samo, aby zatrzymać się w szafach pracowników, aby sprawdzić ich postępy.</a:t>
            </a:r>
            <a:endParaRPr lang="pl-PL"/>
          </a:p>
        </p:txBody>
      </p:sp>
    </p:spTree>
    <p:extLst>
      <p:ext uri="{BB962C8B-B14F-4D97-AF65-F5344CB8AC3E}">
        <p14:creationId xmlns:p14="http://schemas.microsoft.com/office/powerpoint/2010/main" val="2893917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ytuł 8">
            <a:extLst>
              <a:ext uri="{FF2B5EF4-FFF2-40B4-BE49-F238E27FC236}">
                <a16:creationId xmlns:a16="http://schemas.microsoft.com/office/drawing/2014/main" id="{A40FA1BE-67DD-4AEB-9CD6-214CAD1B8E07}"/>
              </a:ext>
            </a:extLst>
          </p:cNvPr>
          <p:cNvSpPr>
            <a:spLocks noGrp="1"/>
          </p:cNvSpPr>
          <p:nvPr>
            <p:ph type="title"/>
          </p:nvPr>
        </p:nvSpPr>
        <p:spPr>
          <a:xfrm>
            <a:off x="1024128" y="585216"/>
            <a:ext cx="9720072" cy="1499616"/>
          </a:xfrm>
        </p:spPr>
        <p:txBody>
          <a:bodyPr>
            <a:normAutofit/>
          </a:bodyPr>
          <a:lstStyle/>
          <a:p>
            <a:r>
              <a:rPr lang="pl-PL">
                <a:latin typeface="TW Cen MT"/>
              </a:rPr>
              <a:t>Aplikacja do udostępniania ekranu</a:t>
            </a:r>
            <a:endParaRPr lang="pl-PL"/>
          </a:p>
        </p:txBody>
      </p:sp>
      <p:pic>
        <p:nvPicPr>
          <p:cNvPr id="5" name="Obraz 5" descr="Obraz zawierający osoba, wewnątrz, chłopiec, młode&#10;&#10;Opis wygenerowany przy bardzo wysokim poziomie pewności">
            <a:extLst>
              <a:ext uri="{FF2B5EF4-FFF2-40B4-BE49-F238E27FC236}">
                <a16:creationId xmlns:a16="http://schemas.microsoft.com/office/drawing/2014/main" id="{BED1F5C8-9D0B-4856-917C-163B1CABD86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60448" y="2286000"/>
            <a:ext cx="2682240" cy="4023360"/>
          </a:xfrm>
        </p:spPr>
      </p:pic>
      <p:pic>
        <p:nvPicPr>
          <p:cNvPr id="4" name="Obraz 4" descr="Obraz zawierający monitor, wewnątrz, zrzut ekranu, zdjęcie&#10;&#10;Opis wygenerowany przy bardzo wysokim poziomie pewności">
            <a:extLst>
              <a:ext uri="{FF2B5EF4-FFF2-40B4-BE49-F238E27FC236}">
                <a16:creationId xmlns:a16="http://schemas.microsoft.com/office/drawing/2014/main" id="{F8427E0A-B8ED-45E5-B0FB-11F4879BE096}"/>
              </a:ext>
            </a:extLst>
          </p:cNvPr>
          <p:cNvPicPr>
            <a:picLocks noChangeAspect="1"/>
          </p:cNvPicPr>
          <p:nvPr/>
        </p:nvPicPr>
        <p:blipFill>
          <a:blip r:embed="rId3"/>
          <a:stretch>
            <a:fillRect/>
          </a:stretch>
        </p:blipFill>
        <p:spPr>
          <a:xfrm>
            <a:off x="6217922" y="2985827"/>
            <a:ext cx="4526278" cy="2623706"/>
          </a:xfrm>
          <a:prstGeom prst="rect">
            <a:avLst/>
          </a:prstGeom>
        </p:spPr>
      </p:pic>
    </p:spTree>
    <p:extLst>
      <p:ext uri="{BB962C8B-B14F-4D97-AF65-F5344CB8AC3E}">
        <p14:creationId xmlns:p14="http://schemas.microsoft.com/office/powerpoint/2010/main" val="2698908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8095F6-81B6-4CB6-9CEC-A13459786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9">
            <a:extLst>
              <a:ext uri="{FF2B5EF4-FFF2-40B4-BE49-F238E27FC236}">
                <a16:creationId xmlns:a16="http://schemas.microsoft.com/office/drawing/2014/main" id="{1DEBD564-69CC-4504-9777-CBEDBBEA9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7">
            <a:extLst>
              <a:ext uri="{FF2B5EF4-FFF2-40B4-BE49-F238E27FC236}">
                <a16:creationId xmlns:a16="http://schemas.microsoft.com/office/drawing/2014/main" id="{BF8B7838-BC97-4EE2-B5A2-16FBE45099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9">
            <a:extLst>
              <a:ext uri="{FF2B5EF4-FFF2-40B4-BE49-F238E27FC236}">
                <a16:creationId xmlns:a16="http://schemas.microsoft.com/office/drawing/2014/main" id="{E4EA111D-2DA5-48E1-8743-074272148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Tytuł 8">
            <a:extLst>
              <a:ext uri="{FF2B5EF4-FFF2-40B4-BE49-F238E27FC236}">
                <a16:creationId xmlns:a16="http://schemas.microsoft.com/office/drawing/2014/main" id="{A40FA1BE-67DD-4AEB-9CD6-214CAD1B8E07}"/>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Wady tego rozwiązania</a:t>
            </a:r>
          </a:p>
        </p:txBody>
      </p:sp>
      <p:sp useBgFill="1">
        <p:nvSpPr>
          <p:cNvPr id="19" name="Rectangle 21">
            <a:extLst>
              <a:ext uri="{FF2B5EF4-FFF2-40B4-BE49-F238E27FC236}">
                <a16:creationId xmlns:a16="http://schemas.microsoft.com/office/drawing/2014/main" id="{CC3E0D83-DD03-4ED7-87E9-55C61B43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braz 7" descr="Obraz zawierający wewnątrz, zdjęcie, kobieta, patrzenie&#10;&#10;Opis wygenerowany przy bardzo wysokim poziomie pewności">
            <a:extLst>
              <a:ext uri="{FF2B5EF4-FFF2-40B4-BE49-F238E27FC236}">
                <a16:creationId xmlns:a16="http://schemas.microsoft.com/office/drawing/2014/main" id="{2827A2B7-94F0-4203-8456-9D70177D08D0}"/>
              </a:ext>
            </a:extLst>
          </p:cNvPr>
          <p:cNvPicPr>
            <a:picLocks noChangeAspect="1"/>
          </p:cNvPicPr>
          <p:nvPr/>
        </p:nvPicPr>
        <p:blipFill>
          <a:blip r:embed="rId2"/>
          <a:stretch>
            <a:fillRect/>
          </a:stretch>
        </p:blipFill>
        <p:spPr>
          <a:xfrm>
            <a:off x="484632" y="876346"/>
            <a:ext cx="5369052" cy="2818751"/>
          </a:xfrm>
          <a:prstGeom prst="rect">
            <a:avLst/>
          </a:prstGeom>
        </p:spPr>
      </p:pic>
      <p:cxnSp>
        <p:nvCxnSpPr>
          <p:cNvPr id="21" name="Straight Connector 23">
            <a:extLst>
              <a:ext uri="{FF2B5EF4-FFF2-40B4-BE49-F238E27FC236}">
                <a16:creationId xmlns:a16="http://schemas.microsoft.com/office/drawing/2014/main" id="{0FD4161B-FC48-4300-B6EC-B7CE595F0C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Obraz 6" descr="Obraz zawierający osoba, wewnątrz, gazeta, kobieta&#10;&#10;Opis wygenerowany przy bardzo wysokim poziomie pewności">
            <a:extLst>
              <a:ext uri="{FF2B5EF4-FFF2-40B4-BE49-F238E27FC236}">
                <a16:creationId xmlns:a16="http://schemas.microsoft.com/office/drawing/2014/main" id="{CC8079CF-4D44-4E32-B706-096FA0DBC1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8316" y="783527"/>
            <a:ext cx="5341140" cy="3004390"/>
          </a:xfrm>
          <a:prstGeom prst="rect">
            <a:avLst/>
          </a:prstGeom>
        </p:spPr>
      </p:pic>
      <p:cxnSp>
        <p:nvCxnSpPr>
          <p:cNvPr id="26" name="Straight Connector 25">
            <a:extLst>
              <a:ext uri="{FF2B5EF4-FFF2-40B4-BE49-F238E27FC236}">
                <a16:creationId xmlns:a16="http://schemas.microsoft.com/office/drawing/2014/main" id="{DF16733C-CFE0-49BB-836F-F4554EE7DC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50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p:nvSpPr>
          <p:cNvPr id="5" name="Freeform 16">
            <a:extLst>
              <a:ext uri="{FF2B5EF4-FFF2-40B4-BE49-F238E27FC236}">
                <a16:creationId xmlns:a16="http://schemas.microsoft.com/office/drawing/2014/main" id="{2F7507C1-F56F-4773-B8DF-13651FC0B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prstClr val="white"/>
              </a:solidFill>
            </a:endParaRPr>
          </a:p>
        </p:txBody>
      </p:sp>
      <p:sp>
        <p:nvSpPr>
          <p:cNvPr id="6" name="Rectangle 9">
            <a:extLst>
              <a:ext uri="{FF2B5EF4-FFF2-40B4-BE49-F238E27FC236}">
                <a16:creationId xmlns:a16="http://schemas.microsoft.com/office/drawing/2014/main" id="{354706C1-38B7-4C23-8749-906CB0DC8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52" y="484632"/>
            <a:ext cx="2128933"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E15661-B0F2-42AE-A75B-0999B2CF5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2744" y="484632"/>
            <a:ext cx="8948150" cy="58809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1D1CC41-FD33-4EAE-8326-C59A25A7CC6A}"/>
              </a:ext>
            </a:extLst>
          </p:cNvPr>
          <p:cNvSpPr>
            <a:spLocks noGrp="1"/>
          </p:cNvSpPr>
          <p:nvPr>
            <p:ph type="title"/>
          </p:nvPr>
        </p:nvSpPr>
        <p:spPr>
          <a:xfrm>
            <a:off x="3469327" y="788416"/>
            <a:ext cx="7923264" cy="1499616"/>
          </a:xfrm>
        </p:spPr>
        <p:txBody>
          <a:bodyPr>
            <a:normAutofit fontScale="90000"/>
          </a:bodyPr>
          <a:lstStyle/>
          <a:p>
            <a:r>
              <a:rPr lang="pl-PL" sz="3900">
                <a:solidFill>
                  <a:schemeClr val="tx1"/>
                </a:solidFill>
                <a:latin typeface="TW Cen MT"/>
              </a:rPr>
              <a:t>5. Rozwiązanie do zarządzania projektami oparte na chmurze</a:t>
            </a:r>
            <a:endParaRPr lang="pl-PL" sz="3900">
              <a:solidFill>
                <a:schemeClr val="tx1"/>
              </a:solidFill>
            </a:endParaRPr>
          </a:p>
        </p:txBody>
      </p:sp>
      <p:cxnSp>
        <p:nvCxnSpPr>
          <p:cNvPr id="14" name="Straight Connector 13">
            <a:extLst>
              <a:ext uri="{FF2B5EF4-FFF2-40B4-BE49-F238E27FC236}">
                <a16:creationId xmlns:a16="http://schemas.microsoft.com/office/drawing/2014/main" id="{CD161189-7A5B-4B2B-93DC-777102994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07198" y="1029524"/>
            <a:ext cx="0" cy="914400"/>
          </a:xfrm>
          <a:prstGeom prst="line">
            <a:avLst/>
          </a:prstGeom>
          <a:ln w="1905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374F3BBD-4652-407B-8A52-2C7CE0DA7047}"/>
              </a:ext>
            </a:extLst>
          </p:cNvPr>
          <p:cNvSpPr>
            <a:spLocks noGrp="1"/>
          </p:cNvSpPr>
          <p:nvPr>
            <p:ph idx="1"/>
          </p:nvPr>
        </p:nvSpPr>
        <p:spPr>
          <a:xfrm>
            <a:off x="3469327" y="2489202"/>
            <a:ext cx="7923264" cy="3554614"/>
          </a:xfrm>
        </p:spPr>
        <p:txBody>
          <a:bodyPr vert="horz" lIns="45720" tIns="45720" rIns="45720" bIns="45720" rtlCol="0">
            <a:normAutofit/>
          </a:bodyPr>
          <a:lstStyle/>
          <a:p>
            <a:br>
              <a:rPr lang="en-US"/>
            </a:br>
            <a:r>
              <a:rPr lang="pl-PL">
                <a:ea typeface="+mn-lt"/>
                <a:cs typeface="+mn-lt"/>
              </a:rPr>
              <a:t> Przy tak wielu ruchomych elementach ważne jest, aby znać dokładny status każdej części projektu i dokąd zmierza. Gdy zespoły korzystają z rozwiązania do zarządzania projektami opartego na chmurze, wszyscy członkowie mogą zobaczyć dokładnie, co się dzieje i za co są odpowiedzialni w czasie rzeczywistym, bez względu na ich lokalizację. Korzystając z pełnego zestawu technologii i współpracując ze współpracownikami na miejscu w celu opracowania procesu współpracy i efektywnej komunikacji, zdalni pracownicy mogą być tak samo wydajni jak pracownicy pracujący w głównym biurze - bez względu czy mają na sobie spodnie czy piżamkę.</a:t>
            </a:r>
            <a:endParaRPr lang="pl-PL"/>
          </a:p>
        </p:txBody>
      </p:sp>
    </p:spTree>
    <p:extLst>
      <p:ext uri="{BB962C8B-B14F-4D97-AF65-F5344CB8AC3E}">
        <p14:creationId xmlns:p14="http://schemas.microsoft.com/office/powerpoint/2010/main" val="342202896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D1CC41-FD33-4EAE-8326-C59A25A7CC6A}"/>
              </a:ext>
            </a:extLst>
          </p:cNvPr>
          <p:cNvSpPr>
            <a:spLocks noGrp="1"/>
          </p:cNvSpPr>
          <p:nvPr>
            <p:ph type="title"/>
          </p:nvPr>
        </p:nvSpPr>
        <p:spPr>
          <a:xfrm>
            <a:off x="1024128" y="585216"/>
            <a:ext cx="3133581" cy="1499616"/>
          </a:xfrm>
        </p:spPr>
        <p:txBody>
          <a:bodyPr>
            <a:normAutofit/>
          </a:bodyPr>
          <a:lstStyle/>
          <a:p>
            <a:r>
              <a:rPr lang="pl-PL" sz="2500">
                <a:latin typeface="TW Cen MT"/>
              </a:rPr>
              <a:t>Rozwiązanie do zarządzania projektami oparte na chmurze</a:t>
            </a:r>
            <a:endParaRPr lang="pl-PL" sz="2500"/>
          </a:p>
        </p:txBody>
      </p:sp>
      <p:pic>
        <p:nvPicPr>
          <p:cNvPr id="9" name="Obraz 9" descr="Obraz zawierający laptop, komputer, biurko, stół&#10;&#10;Opis wygenerowany przy bardzo wysokim poziomie pewności">
            <a:extLst>
              <a:ext uri="{FF2B5EF4-FFF2-40B4-BE49-F238E27FC236}">
                <a16:creationId xmlns:a16="http://schemas.microsoft.com/office/drawing/2014/main" id="{4D145E00-04EE-4539-9FC1-240504D73AE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69" y="3415004"/>
            <a:ext cx="4219169" cy="3437994"/>
          </a:xfrm>
        </p:spPr>
      </p:pic>
      <p:pic>
        <p:nvPicPr>
          <p:cNvPr id="8" name="Obraz 8">
            <a:extLst>
              <a:ext uri="{FF2B5EF4-FFF2-40B4-BE49-F238E27FC236}">
                <a16:creationId xmlns:a16="http://schemas.microsoft.com/office/drawing/2014/main" id="{0C859B4C-787A-494A-9CF9-B76222DF47C8}"/>
              </a:ext>
            </a:extLst>
          </p:cNvPr>
          <p:cNvPicPr>
            <a:picLocks noChangeAspect="1"/>
          </p:cNvPicPr>
          <p:nvPr/>
        </p:nvPicPr>
        <p:blipFill>
          <a:blip r:embed="rId3"/>
          <a:stretch>
            <a:fillRect/>
          </a:stretch>
        </p:blipFill>
        <p:spPr>
          <a:xfrm>
            <a:off x="4642342" y="1252483"/>
            <a:ext cx="6909577" cy="4353033"/>
          </a:xfrm>
          <a:prstGeom prst="rect">
            <a:avLst/>
          </a:prstGeom>
        </p:spPr>
      </p:pic>
    </p:spTree>
    <p:extLst>
      <p:ext uri="{BB962C8B-B14F-4D97-AF65-F5344CB8AC3E}">
        <p14:creationId xmlns:p14="http://schemas.microsoft.com/office/powerpoint/2010/main" val="3195422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BF2ABC8-4FD6-4B60-92A7-BB3BEE3C1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1D1CC41-FD33-4EAE-8326-C59A25A7CC6A}"/>
              </a:ext>
            </a:extLst>
          </p:cNvPr>
          <p:cNvSpPr>
            <a:spLocks noGrp="1"/>
          </p:cNvSpPr>
          <p:nvPr>
            <p:ph type="title"/>
          </p:nvPr>
        </p:nvSpPr>
        <p:spPr>
          <a:xfrm>
            <a:off x="1024128" y="585216"/>
            <a:ext cx="8018272" cy="1499616"/>
          </a:xfrm>
        </p:spPr>
        <p:txBody>
          <a:bodyPr>
            <a:normAutofit/>
          </a:bodyPr>
          <a:lstStyle/>
          <a:p>
            <a:r>
              <a:rPr lang="pl-PL" sz="3900" dirty="0">
                <a:latin typeface="TW Cen MT"/>
              </a:rPr>
              <a:t>5. Rozwiązanie do zarządzania projektami oparte na chmurze</a:t>
            </a:r>
            <a:endParaRPr lang="pl-PL" sz="3900" dirty="0"/>
          </a:p>
        </p:txBody>
      </p:sp>
      <p:cxnSp>
        <p:nvCxnSpPr>
          <p:cNvPr id="11" name="Straight Connector 10">
            <a:extLst>
              <a:ext uri="{FF2B5EF4-FFF2-40B4-BE49-F238E27FC236}">
                <a16:creationId xmlns:a16="http://schemas.microsoft.com/office/drawing/2014/main" id="{DCD479D3-536C-4161-A6F8-813D30719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ymbol zastępczy zawartości 3">
            <a:extLst>
              <a:ext uri="{FF2B5EF4-FFF2-40B4-BE49-F238E27FC236}">
                <a16:creationId xmlns:a16="http://schemas.microsoft.com/office/drawing/2014/main" id="{89503F0B-F2E7-4132-9FA1-DDD7FDB93B54}"/>
              </a:ext>
            </a:extLst>
          </p:cNvPr>
          <p:cNvSpPr>
            <a:spLocks noGrp="1"/>
          </p:cNvSpPr>
          <p:nvPr>
            <p:ph idx="1"/>
          </p:nvPr>
        </p:nvSpPr>
        <p:spPr>
          <a:xfrm>
            <a:off x="1024128" y="2286000"/>
            <a:ext cx="8018271" cy="4023360"/>
          </a:xfrm>
        </p:spPr>
        <p:txBody>
          <a:bodyPr vert="horz" lIns="45720" tIns="45720" rIns="45720" bIns="45720" rtlCol="0">
            <a:normAutofit/>
          </a:bodyPr>
          <a:lstStyle/>
          <a:p>
            <a:br>
              <a:rPr lang="en-US" sz="1900"/>
            </a:br>
            <a:r>
              <a:rPr lang="pl-PL" sz="1900">
                <a:ea typeface="+mn-lt"/>
                <a:cs typeface="+mn-lt"/>
              </a:rPr>
              <a:t>Wiele małych i średnich firm z różnych branż korzysta obecnie z internetowych narzędzi do zarządzania projektami. Narzędzia te działają przede wszystkim za pośrednictwem przeglądarki internetowej, chociaż niektóre zapewniają aplikacje komputerowe i mobilne synchronizowane z centralną bazą danych. Firmy i osoby prywatne mogą zakupić tę technologię opartą na chmurze jako oprogramowanie jako usługa (SaaS). Wraz ze wzrostem popularności internetowego oprogramowania do zarządzania projektami rośnie jego złożoność. Wiele z tych aplikacji udostępnia kilka metod wizualizacji zadań projektu i postępów w realizacji celów, współpracy ze współpracownikami, automatyzacji przepływów pracy, udostępniania plików, członków zespołu wiadomości i integracji z pocztą e-mail. Po rozszerzeniu ich zestawów funkcji wiele internetowych narzędzi do zarządzania projektami należy również do kategorii oprogramowania do współpracy lub oprogramowania do zarządzania procesami biznesowymi.</a:t>
            </a:r>
            <a:endParaRPr lang="pl-PL" sz="1900"/>
          </a:p>
        </p:txBody>
      </p:sp>
      <p:sp>
        <p:nvSpPr>
          <p:cNvPr id="13" name="Rectangle 12">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91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1A93C7-7ACF-4944-89EA-87D074679741}"/>
              </a:ext>
            </a:extLst>
          </p:cNvPr>
          <p:cNvSpPr>
            <a:spLocks noGrp="1"/>
          </p:cNvSpPr>
          <p:nvPr>
            <p:ph type="title"/>
          </p:nvPr>
        </p:nvSpPr>
        <p:spPr/>
        <p:txBody>
          <a:bodyPr/>
          <a:lstStyle/>
          <a:p>
            <a:r>
              <a:rPr lang="pl-PL" dirty="0"/>
              <a:t>FES PIĘKNIE DZIĘKUJA ZA UWAGE </a:t>
            </a:r>
          </a:p>
        </p:txBody>
      </p:sp>
      <p:sp>
        <p:nvSpPr>
          <p:cNvPr id="3" name="Symbol zastępczy zawartości 2">
            <a:extLst>
              <a:ext uri="{FF2B5EF4-FFF2-40B4-BE49-F238E27FC236}">
                <a16:creationId xmlns:a16="http://schemas.microsoft.com/office/drawing/2014/main" id="{7CACB9FC-E44A-4A40-8D2A-EEF88544134A}"/>
              </a:ext>
            </a:extLst>
          </p:cNvPr>
          <p:cNvSpPr>
            <a:spLocks noGrp="1"/>
          </p:cNvSpPr>
          <p:nvPr>
            <p:ph idx="1"/>
          </p:nvPr>
        </p:nvSpPr>
        <p:spPr>
          <a:xfrm>
            <a:off x="10440943" y="6519333"/>
            <a:ext cx="9720071" cy="4023360"/>
          </a:xfrm>
        </p:spPr>
        <p:txBody>
          <a:bodyPr vert="horz" lIns="45720" tIns="45720" rIns="45720" bIns="45720" rtlCol="0" anchor="t">
            <a:normAutofit/>
          </a:bodyPr>
          <a:lstStyle/>
          <a:p>
            <a:pPr marL="0" indent="0">
              <a:buNone/>
            </a:pPr>
            <a:r>
              <a:rPr lang="pl-PL" sz="600" dirty="0"/>
              <a:t>Kaj </a:t>
            </a:r>
            <a:r>
              <a:rPr lang="pl-PL" sz="600" dirty="0" err="1"/>
              <a:t>jo</a:t>
            </a:r>
            <a:r>
              <a:rPr lang="pl-PL" sz="600" dirty="0"/>
              <a:t> je</a:t>
            </a:r>
          </a:p>
        </p:txBody>
      </p:sp>
    </p:spTree>
    <p:extLst>
      <p:ext uri="{BB962C8B-B14F-4D97-AF65-F5344CB8AC3E}">
        <p14:creationId xmlns:p14="http://schemas.microsoft.com/office/powerpoint/2010/main" val="195097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63973E4-1280-44BE-BA61-737317001844}"/>
              </a:ext>
            </a:extLst>
          </p:cNvPr>
          <p:cNvSpPr>
            <a:spLocks noGrp="1"/>
          </p:cNvSpPr>
          <p:nvPr>
            <p:ph type="title"/>
          </p:nvPr>
        </p:nvSpPr>
        <p:spPr>
          <a:xfrm>
            <a:off x="964788" y="804333"/>
            <a:ext cx="3391900" cy="5249334"/>
          </a:xfrm>
        </p:spPr>
        <p:txBody>
          <a:bodyPr>
            <a:normAutofit/>
          </a:bodyPr>
          <a:lstStyle/>
          <a:p>
            <a:pPr algn="r"/>
            <a:r>
              <a:rPr lang="pl-PL"/>
              <a:t>Temat Zadania projektowego M4.5</a:t>
            </a:r>
          </a:p>
        </p:txBody>
      </p:sp>
      <p:cxnSp>
        <p:nvCxnSpPr>
          <p:cNvPr id="16"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87800454-1CAD-4100-942F-071B155B3A36}"/>
              </a:ext>
            </a:extLst>
          </p:cNvPr>
          <p:cNvSpPr>
            <a:spLocks noGrp="1"/>
          </p:cNvSpPr>
          <p:nvPr>
            <p:ph idx="1"/>
          </p:nvPr>
        </p:nvSpPr>
        <p:spPr>
          <a:xfrm>
            <a:off x="4999330" y="804333"/>
            <a:ext cx="6257721" cy="5249334"/>
          </a:xfrm>
        </p:spPr>
        <p:txBody>
          <a:bodyPr anchor="ctr">
            <a:normAutofit/>
          </a:bodyPr>
          <a:lstStyle/>
          <a:p>
            <a:pPr marL="0" indent="0">
              <a:buNone/>
            </a:pPr>
            <a:r>
              <a:rPr lang="pl-PL" b="1" cap="sma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M4.5.</a:t>
            </a:r>
            <a:r>
              <a:rPr lang="pl-PL" cap="sma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Dobre praktyki w zakresie wykorzystanie systemów informatycznych dla potrzeb pracy zdalnej </a:t>
            </a:r>
            <a:endParaRPr lang="pl-PL" cap="sma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351292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16">
            <a:extLst>
              <a:ext uri="{FF2B5EF4-FFF2-40B4-BE49-F238E27FC236}">
                <a16:creationId xmlns:a16="http://schemas.microsoft.com/office/drawing/2014/main" id="{FBA6828D-410E-4E1B-8CAD-4972FBB3B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prstClr val="white"/>
              </a:solidFill>
            </a:endParaRPr>
          </a:p>
        </p:txBody>
      </p:sp>
      <p:sp>
        <p:nvSpPr>
          <p:cNvPr id="2" name="Tytuł 1">
            <a:extLst>
              <a:ext uri="{FF2B5EF4-FFF2-40B4-BE49-F238E27FC236}">
                <a16:creationId xmlns:a16="http://schemas.microsoft.com/office/drawing/2014/main" id="{41D07DD2-D6BF-4C94-9F01-FB2214D8163D}"/>
              </a:ext>
            </a:extLst>
          </p:cNvPr>
          <p:cNvSpPr>
            <a:spLocks noGrp="1"/>
          </p:cNvSpPr>
          <p:nvPr>
            <p:ph type="title"/>
          </p:nvPr>
        </p:nvSpPr>
        <p:spPr>
          <a:xfrm>
            <a:off x="643467" y="804333"/>
            <a:ext cx="4958290" cy="5249334"/>
          </a:xfrm>
        </p:spPr>
        <p:txBody>
          <a:bodyPr>
            <a:normAutofit/>
          </a:bodyPr>
          <a:lstStyle/>
          <a:p>
            <a:pPr algn="r"/>
            <a:r>
              <a:rPr lang="pl">
                <a:solidFill>
                  <a:srgbClr val="000000"/>
                </a:solidFill>
                <a:latin typeface="Consolas"/>
              </a:rPr>
              <a:t>1. Aplikacja do czatu</a:t>
            </a:r>
            <a:endParaRPr lang="pl-PL">
              <a:solidFill>
                <a:srgbClr val="000000"/>
              </a:solidFill>
            </a:endParaRPr>
          </a:p>
        </p:txBody>
      </p:sp>
      <p:sp>
        <p:nvSpPr>
          <p:cNvPr id="10" name="Rectangle 9">
            <a:extLst>
              <a:ext uri="{FF2B5EF4-FFF2-40B4-BE49-F238E27FC236}">
                <a16:creationId xmlns:a16="http://schemas.microsoft.com/office/drawing/2014/main" id="{6D428773-F789-43B7-B5FD-AE49E5BD2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2"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3014C505-5688-4AA1-A478-D032C558F084}"/>
              </a:ext>
            </a:extLst>
          </p:cNvPr>
          <p:cNvSpPr>
            <a:spLocks noGrp="1"/>
          </p:cNvSpPr>
          <p:nvPr>
            <p:ph idx="1"/>
          </p:nvPr>
        </p:nvSpPr>
        <p:spPr>
          <a:xfrm>
            <a:off x="6578600" y="804333"/>
            <a:ext cx="5130800" cy="5249334"/>
          </a:xfrm>
        </p:spPr>
        <p:txBody>
          <a:bodyPr vert="horz" lIns="45720" tIns="45720" rIns="45720" bIns="45720" rtlCol="0" anchor="ctr">
            <a:normAutofit/>
          </a:bodyPr>
          <a:lstStyle/>
          <a:p>
            <a:pPr marL="0" indent="0">
              <a:buNone/>
            </a:pPr>
            <a:r>
              <a:rPr lang="pl" sz="1900">
                <a:solidFill>
                  <a:srgbClr val="FFFFFF"/>
                </a:solidFill>
                <a:latin typeface="Consolas"/>
              </a:rPr>
              <a:t>Pracując na miejscu, współpracownicy zawsze wydają się wpadać, chwaląc się swoją fantastyczną drużyną piłkarską, obrażając firmowy ekspres do kawy lub, no wiesz, rozmawiają o rzeczywistej pracy. Dzięki aplikacji czatu pracownicy zdalni mogą rozmawiać w locie, podobnie jak w biurze. A ponieważ aplikacja nie wiąże się z żadnym obciążeniem ani dodatkowym krokiem, współpracownicy znacznie częściej komunikują się ze zdalnymi pracownikami (mam nadzieję, że więcej o pracy niż piłce nożnej). Możesz także użyć tego narzędzia, aby określić, kiedy zdalny pracownik jest w trybie online, co zapewnia spokój ducha na temat jego wydajności.</a:t>
            </a:r>
            <a:endParaRPr lang="pl-PL" sz="1900">
              <a:solidFill>
                <a:srgbClr val="FFFFFF"/>
              </a:solidFill>
            </a:endParaRPr>
          </a:p>
        </p:txBody>
      </p:sp>
    </p:spTree>
    <p:extLst>
      <p:ext uri="{BB962C8B-B14F-4D97-AF65-F5344CB8AC3E}">
        <p14:creationId xmlns:p14="http://schemas.microsoft.com/office/powerpoint/2010/main" val="3655590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BAC763-BE48-41DC-BE98-F671CC4C0AF5}"/>
              </a:ext>
            </a:extLst>
          </p:cNvPr>
          <p:cNvSpPr>
            <a:spLocks noGrp="1"/>
          </p:cNvSpPr>
          <p:nvPr>
            <p:ph type="title"/>
          </p:nvPr>
        </p:nvSpPr>
        <p:spPr/>
        <p:txBody>
          <a:bodyPr/>
          <a:lstStyle/>
          <a:p>
            <a:r>
              <a:rPr lang="pl-PL" dirty="0"/>
              <a:t>Przykład chat </a:t>
            </a:r>
            <a:r>
              <a:rPr lang="pl-PL" dirty="0" err="1"/>
              <a:t>app</a:t>
            </a:r>
          </a:p>
        </p:txBody>
      </p:sp>
      <p:pic>
        <p:nvPicPr>
          <p:cNvPr id="4" name="Obraz 4" descr="Obraz zawierający zrzut ekranu, biały, grupa&#10;&#10;Opis wygenerowany przy bardzo wysokim poziomie pewności">
            <a:extLst>
              <a:ext uri="{FF2B5EF4-FFF2-40B4-BE49-F238E27FC236}">
                <a16:creationId xmlns:a16="http://schemas.microsoft.com/office/drawing/2014/main" id="{648AC005-8A96-498E-A332-824282C89AF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201923" y="2286000"/>
            <a:ext cx="5364480" cy="4023360"/>
          </a:xfrm>
        </p:spPr>
      </p:pic>
    </p:spTree>
    <p:extLst>
      <p:ext uri="{BB962C8B-B14F-4D97-AF65-F5344CB8AC3E}">
        <p14:creationId xmlns:p14="http://schemas.microsoft.com/office/powerpoint/2010/main" val="2413322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A59995F-BFFF-4B9B-9769-37069A55DEE5}"/>
              </a:ext>
            </a:extLst>
          </p:cNvPr>
          <p:cNvSpPr>
            <a:spLocks noGrp="1"/>
          </p:cNvSpPr>
          <p:nvPr>
            <p:ph type="title"/>
          </p:nvPr>
        </p:nvSpPr>
        <p:spPr>
          <a:xfrm>
            <a:off x="1024128" y="585216"/>
            <a:ext cx="9720072" cy="2459944"/>
          </a:xfrm>
        </p:spPr>
        <p:txBody>
          <a:bodyPr>
            <a:normAutofit fontScale="90000"/>
          </a:bodyPr>
          <a:lstStyle/>
          <a:p>
            <a:br>
              <a:rPr lang="pl-PL" dirty="0">
                <a:ea typeface="+mj-lt"/>
                <a:cs typeface="+mj-lt"/>
              </a:rPr>
            </a:br>
            <a:r>
              <a:rPr lang="pl" dirty="0">
                <a:latin typeface="Consolas"/>
              </a:rPr>
              <a:t>2. Konferencje internetowe</a:t>
            </a:r>
            <a:br>
              <a:rPr lang="pl" dirty="0">
                <a:latin typeface="Consolas"/>
              </a:rPr>
            </a:br>
            <a:r>
              <a:rPr lang="pl" dirty="0">
                <a:latin typeface="Consolas"/>
              </a:rPr>
              <a:t>(jakże często spotykane w obecnej sytuacji)</a:t>
            </a:r>
            <a:br>
              <a:rPr lang="pl" dirty="0">
                <a:latin typeface="Consolas"/>
              </a:rPr>
            </a:br>
            <a:endParaRPr lang="pl-PL" dirty="0"/>
          </a:p>
        </p:txBody>
      </p:sp>
      <p:sp>
        <p:nvSpPr>
          <p:cNvPr id="3" name="Symbol zastępczy zawartości 2">
            <a:extLst>
              <a:ext uri="{FF2B5EF4-FFF2-40B4-BE49-F238E27FC236}">
                <a16:creationId xmlns:a16="http://schemas.microsoft.com/office/drawing/2014/main" id="{D1734D91-7554-4736-84D8-98071C868DC1}"/>
              </a:ext>
            </a:extLst>
          </p:cNvPr>
          <p:cNvSpPr>
            <a:spLocks noGrp="1"/>
          </p:cNvSpPr>
          <p:nvPr>
            <p:ph idx="1"/>
          </p:nvPr>
        </p:nvSpPr>
        <p:spPr>
          <a:xfrm>
            <a:off x="1024128" y="3100192"/>
            <a:ext cx="9720071" cy="4023360"/>
          </a:xfrm>
        </p:spPr>
        <p:txBody>
          <a:bodyPr vert="horz" lIns="45720" tIns="45720" rIns="45720" bIns="45720" rtlCol="0" anchor="t">
            <a:normAutofit fontScale="92500" lnSpcReduction="10000"/>
          </a:bodyPr>
          <a:lstStyle/>
          <a:p>
            <a:r>
              <a:rPr lang="pl" dirty="0">
                <a:latin typeface="Consolas"/>
              </a:rPr>
              <a:t>Chociaż poczta e-mail, czat i telefony mogą wypełnić wiele luk komunikacyjnych dla wirtualnych pracowników, zawsze miło jest móc pracować twarzą w twarz. Korzystając z czatu wideo i oprogramowania internetowego, </a:t>
            </a:r>
            <a:r>
              <a:rPr lang="pl" dirty="0" err="1">
                <a:latin typeface="Consolas"/>
              </a:rPr>
              <a:t>telepracownicy</a:t>
            </a:r>
            <a:r>
              <a:rPr lang="pl" dirty="0">
                <a:latin typeface="Consolas"/>
              </a:rPr>
              <a:t> mogą zbliżyć się jak najdalej do reszty zespołu, nie będąc w tym samym pokoju. Chociaż stereotyp „nie ma„ ja ”w zespole” jest nadużywany, ma w tym jakąś wartość. Musisz mieć relacje ze swoimi współpracownikami, aby czuć się zespołem, a tak naprawdę nie ma substytutu bezpośredniej komunikacji, jeśli chodzi o zwiększenie ogólnej wydajności. Minusem jest to, że nie możesz już przewracać oczami, gdy ktoś udowodni, że Twój edykt „nie ma głupich pytań” jest niewłaściwy, ale nie martw się - zawsze możesz udawać chwilową usterkę techniczną.</a:t>
            </a:r>
            <a:endParaRPr lang="pl-PL" dirty="0"/>
          </a:p>
          <a:p>
            <a:br>
              <a:rPr lang="en-US" dirty="0"/>
            </a:br>
            <a:endParaRPr lang="en-US" dirty="0"/>
          </a:p>
        </p:txBody>
      </p:sp>
    </p:spTree>
    <p:extLst>
      <p:ext uri="{BB962C8B-B14F-4D97-AF65-F5344CB8AC3E}">
        <p14:creationId xmlns:p14="http://schemas.microsoft.com/office/powerpoint/2010/main" val="154594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EC9ED8E-F0C3-4544-B66B-07C48862F73F}"/>
              </a:ext>
            </a:extLst>
          </p:cNvPr>
          <p:cNvSpPr>
            <a:spLocks noGrp="1"/>
          </p:cNvSpPr>
          <p:nvPr>
            <p:ph type="title"/>
          </p:nvPr>
        </p:nvSpPr>
        <p:spPr/>
        <p:txBody>
          <a:bodyPr/>
          <a:lstStyle/>
          <a:p>
            <a:r>
              <a:rPr lang="pl-PL" dirty="0"/>
              <a:t>Mały </a:t>
            </a:r>
            <a:r>
              <a:rPr lang="pl-PL" dirty="0" err="1"/>
              <a:t>example</a:t>
            </a:r>
            <a:r>
              <a:rPr lang="pl-PL" dirty="0"/>
              <a:t> takiej oto konferencji</a:t>
            </a:r>
          </a:p>
        </p:txBody>
      </p:sp>
      <p:pic>
        <p:nvPicPr>
          <p:cNvPr id="4" name="Obraz 4" descr="Obraz zawierający zrzut ekranu, sprzęt elektroniczny, monitor, wewnątrz&#10;&#10;Opis wygenerowany przy bardzo wysokim poziomie pewności">
            <a:extLst>
              <a:ext uri="{FF2B5EF4-FFF2-40B4-BE49-F238E27FC236}">
                <a16:creationId xmlns:a16="http://schemas.microsoft.com/office/drawing/2014/main" id="{516C3F28-D0EB-4CC7-B8C0-8DECBEA08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860803" y="2286000"/>
            <a:ext cx="8046720" cy="4023360"/>
          </a:xfrm>
        </p:spPr>
      </p:pic>
    </p:spTree>
    <p:extLst>
      <p:ext uri="{BB962C8B-B14F-4D97-AF65-F5344CB8AC3E}">
        <p14:creationId xmlns:p14="http://schemas.microsoft.com/office/powerpoint/2010/main" val="348818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4" descr="Obraz zawierający osoba, wewnątrz, mężczyzna, monitor&#10;&#10;Opis wygenerowany przy bardzo wysokim poziomie pewności">
            <a:extLst>
              <a:ext uri="{FF2B5EF4-FFF2-40B4-BE49-F238E27FC236}">
                <a16:creationId xmlns:a16="http://schemas.microsoft.com/office/drawing/2014/main" id="{1648CFF2-08EA-48DB-B2E5-D84DE09EDCFF}"/>
              </a:ext>
            </a:extLst>
          </p:cNvPr>
          <p:cNvPicPr>
            <a:picLocks noGrp="1" noChangeAspect="1"/>
          </p:cNvPicPr>
          <p:nvPr>
            <p:ph idx="1"/>
          </p:nvPr>
        </p:nvPicPr>
        <p:blipFill>
          <a:blip r:embed="rId2"/>
          <a:stretch>
            <a:fillRect/>
          </a:stretch>
        </p:blipFill>
        <p:spPr>
          <a:xfrm>
            <a:off x="2081245" y="749626"/>
            <a:ext cx="8033619" cy="5362705"/>
          </a:xfrm>
        </p:spPr>
      </p:pic>
    </p:spTree>
    <p:extLst>
      <p:ext uri="{BB962C8B-B14F-4D97-AF65-F5344CB8AC3E}">
        <p14:creationId xmlns:p14="http://schemas.microsoft.com/office/powerpoint/2010/main" val="175804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752D283-ED91-4E79-AB1E-BDE371791807}"/>
              </a:ext>
            </a:extLst>
          </p:cNvPr>
          <p:cNvSpPr>
            <a:spLocks noGrp="1"/>
          </p:cNvSpPr>
          <p:nvPr>
            <p:ph type="title"/>
          </p:nvPr>
        </p:nvSpPr>
        <p:spPr>
          <a:xfrm>
            <a:off x="4460" y="-239502"/>
            <a:ext cx="4613187" cy="7337004"/>
          </a:xfrm>
        </p:spPr>
        <p:txBody>
          <a:bodyPr>
            <a:normAutofit/>
          </a:bodyPr>
          <a:lstStyle/>
          <a:p>
            <a:pPr algn="r"/>
            <a:endParaRPr lang="pl-PL">
              <a:solidFill>
                <a:srgbClr val="FFFFFF"/>
              </a:solidFill>
            </a:endParaRPr>
          </a:p>
          <a:p>
            <a:r>
              <a:rPr lang="pl" dirty="0">
                <a:latin typeface="Consolas"/>
              </a:rPr>
              <a:t>3. Elastyczna usługa telefoniczna dla firm</a:t>
            </a:r>
            <a:br>
              <a:rPr lang="pl" dirty="0">
                <a:latin typeface="Consolas"/>
              </a:rPr>
            </a:br>
            <a:endParaRPr lang="pl-PL">
              <a:ea typeface="+mj-lt"/>
              <a:cs typeface="+mj-lt"/>
            </a:endParaRPr>
          </a:p>
        </p:txBody>
      </p:sp>
      <p:sp>
        <p:nvSpPr>
          <p:cNvPr id="3" name="Symbol zastępczy zawartości 2">
            <a:extLst>
              <a:ext uri="{FF2B5EF4-FFF2-40B4-BE49-F238E27FC236}">
                <a16:creationId xmlns:a16="http://schemas.microsoft.com/office/drawing/2014/main" id="{6116B87E-A5E4-4F05-A1C2-6EC7DDF06014}"/>
              </a:ext>
            </a:extLst>
          </p:cNvPr>
          <p:cNvSpPr>
            <a:spLocks noGrp="1"/>
          </p:cNvSpPr>
          <p:nvPr>
            <p:ph idx="1"/>
          </p:nvPr>
        </p:nvSpPr>
        <p:spPr>
          <a:xfrm>
            <a:off x="4951048" y="804333"/>
            <a:ext cx="6306003" cy="5249334"/>
          </a:xfrm>
        </p:spPr>
        <p:txBody>
          <a:bodyPr vert="horz" lIns="45720" tIns="45720" rIns="45720" bIns="45720" rtlCol="0" anchor="ctr">
            <a:normAutofit/>
          </a:bodyPr>
          <a:lstStyle/>
          <a:p>
            <a:pPr marL="0" indent="0">
              <a:buNone/>
            </a:pPr>
            <a:r>
              <a:rPr lang="pl" sz="1400">
                <a:latin typeface="Consolas"/>
              </a:rPr>
              <a:t>
Jednym z wyzwań związanych z telepracą jest to, że chociaż pracownicy często pracują w różnych miejscach, takich jak miejsca dla klientów, biura domowe i biura firmy, nadal oczekuje się, że odbędą się po pierwszym dzwonku. Korzystając z systemu telefonu służbowego, który zapewnia pracownikom jedną tożsamość na wszystkich swoich urządzeniach, mogą bezproblemowo korzystać z głosu, telefonu komórkowego i wideo podczas komunikacji z innymi. Podczas gdy tradycyjna usługa przewodowa nie pozwala na taką możliwość, usługi oparte na chmurze mają tę funkcję. Ponadto dzięki hostowanemu systemowi telefonicznemu Voice </a:t>
            </a:r>
            <a:r>
              <a:rPr lang="pl" sz="1400" err="1">
                <a:latin typeface="Consolas"/>
              </a:rPr>
              <a:t>over</a:t>
            </a:r>
            <a:r>
              <a:rPr lang="pl" sz="1400">
                <a:latin typeface="Consolas"/>
              </a:rPr>
              <a:t> Internet </a:t>
            </a:r>
            <a:r>
              <a:rPr lang="pl" sz="1400" err="1">
                <a:latin typeface="Consolas"/>
              </a:rPr>
              <a:t>Protocol</a:t>
            </a:r>
            <a:r>
              <a:rPr lang="pl" sz="1400">
                <a:latin typeface="Consolas"/>
              </a:rPr>
              <a:t> pracownicy mogą zabrać swoje telefony stacjonarne IP do domu, podłączyć do szybkiego Internetu i pracować tak, jakby nadal byli w biurze.
Niezbędne jest, aby system telefonu biznesowego umożliwiał pracownikom integrację aplikacji mobilnych w celu zwiększenia wydajności i komunikacji. Aplikacje mobilne łączą pracowników mobilnych w pełny system służbowy, tak jakby byli w biurze, co pozwala na lepszą obsługę klienta i satysfakcję pracowników. Wiele aplikacji mobilnych oferuje również wiadomości tekstowe dla firm, więc pracownicy mogą zachować tożsamość biznesową podczas wysyłania SMS-ów na smartfonie. Pomaga to pracownikom oddzielić komunikację osobistą i zawodową.</a:t>
            </a:r>
            <a:endParaRPr lang="pl-PL" sz="1400"/>
          </a:p>
        </p:txBody>
      </p:sp>
    </p:spTree>
    <p:extLst>
      <p:ext uri="{BB962C8B-B14F-4D97-AF65-F5344CB8AC3E}">
        <p14:creationId xmlns:p14="http://schemas.microsoft.com/office/powerpoint/2010/main" val="2375182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C12692-AA7F-40D3-86E7-3C6CB2200732}"/>
              </a:ext>
            </a:extLst>
          </p:cNvPr>
          <p:cNvSpPr>
            <a:spLocks noGrp="1"/>
          </p:cNvSpPr>
          <p:nvPr>
            <p:ph type="title"/>
          </p:nvPr>
        </p:nvSpPr>
        <p:spPr/>
        <p:txBody>
          <a:bodyPr/>
          <a:lstStyle/>
          <a:p>
            <a:r>
              <a:rPr lang="pl-PL" dirty="0"/>
              <a:t>Np. Orange (ang. Jabłko czy też owoc)</a:t>
            </a:r>
          </a:p>
        </p:txBody>
      </p:sp>
      <p:pic>
        <p:nvPicPr>
          <p:cNvPr id="4" name="Obraz 4" descr="Obraz zawierający wewnątrz, osoba, mężczyzna, ekran&#10;&#10;Opis wygenerowany przy bardzo wysokim poziomie pewności">
            <a:extLst>
              <a:ext uri="{FF2B5EF4-FFF2-40B4-BE49-F238E27FC236}">
                <a16:creationId xmlns:a16="http://schemas.microsoft.com/office/drawing/2014/main" id="{C5B8AF00-38EA-49D5-992B-758CDC75BC0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199448" y="2286000"/>
            <a:ext cx="5369431" cy="4023360"/>
          </a:xfrm>
        </p:spPr>
      </p:pic>
    </p:spTree>
    <p:extLst>
      <p:ext uri="{BB962C8B-B14F-4D97-AF65-F5344CB8AC3E}">
        <p14:creationId xmlns:p14="http://schemas.microsoft.com/office/powerpoint/2010/main" val="661099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E736489A-00C3-4E0A-AAA8-D4D3127BA5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D5458B81A8B2B4B92FF87D810305C72" ma:contentTypeVersion="2" ma:contentTypeDescription="Utwórz nowy dokument." ma:contentTypeScope="" ma:versionID="2478fac5addfc1909dbfaabda273ec62">
  <xsd:schema xmlns:xsd="http://www.w3.org/2001/XMLSchema" xmlns:xs="http://www.w3.org/2001/XMLSchema" xmlns:p="http://schemas.microsoft.com/office/2006/metadata/properties" xmlns:ns3="bcc645c8-4b47-4a2e-89eb-d5bbcced8466" targetNamespace="http://schemas.microsoft.com/office/2006/metadata/properties" ma:root="true" ma:fieldsID="08adb0a789cbda34438c2e1faa2f8ed2" ns3:_="">
    <xsd:import namespace="bcc645c8-4b47-4a2e-89eb-d5bbcced846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c645c8-4b47-4a2e-89eb-d5bbcced8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141DE8-F9E0-4E9D-A5D0-A1E5C0DD6F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c645c8-4b47-4a2e-89eb-d5bbcced84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B389E9-D38F-42DB-AF60-648D66B4A70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cc645c8-4b47-4a2e-89eb-d5bbcced8466"/>
    <ds:schemaRef ds:uri="http://www.w3.org/XML/1998/namespace"/>
    <ds:schemaRef ds:uri="http://purl.org/dc/dcmitype/"/>
  </ds:schemaRefs>
</ds:datastoreItem>
</file>

<file path=customXml/itemProps3.xml><?xml version="1.0" encoding="utf-8"?>
<ds:datastoreItem xmlns:ds="http://schemas.openxmlformats.org/officeDocument/2006/customXml" ds:itemID="{A0EFA716-A9FC-443E-9025-3B3A032732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TM10001106[[fn=Znaczek]]</Template>
  <TotalTime>3</TotalTime>
  <Words>1089</Words>
  <Application>Microsoft Office PowerPoint</Application>
  <PresentationFormat>Panoramiczny</PresentationFormat>
  <Paragraphs>28</Paragraphs>
  <Slides>18</Slides>
  <Notes>0</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18</vt:i4>
      </vt:variant>
    </vt:vector>
  </HeadingPairs>
  <TitlesOfParts>
    <vt:vector size="24" baseType="lpstr">
      <vt:lpstr>Consolas</vt:lpstr>
      <vt:lpstr>Tw Cen MT</vt:lpstr>
      <vt:lpstr>Tw Cen MT</vt:lpstr>
      <vt:lpstr>Tw Cen MT Condensed</vt:lpstr>
      <vt:lpstr>Wingdings 3</vt:lpstr>
      <vt:lpstr>Integral</vt:lpstr>
      <vt:lpstr>Moduł quattro (4)</vt:lpstr>
      <vt:lpstr>Temat Zadania projektowego M4.5</vt:lpstr>
      <vt:lpstr>1. Aplikacja do czatu</vt:lpstr>
      <vt:lpstr>Przykład chat app</vt:lpstr>
      <vt:lpstr> 2. Konferencje internetowe (jakże często spotykane w obecnej sytuacji) </vt:lpstr>
      <vt:lpstr>Mały example takiej oto konferencji</vt:lpstr>
      <vt:lpstr>Prezentacja programu PowerPoint</vt:lpstr>
      <vt:lpstr> 3. Elastyczna usługa telefoniczna dla firm </vt:lpstr>
      <vt:lpstr>Np. Orange (ang. Jabłko czy też owoc)</vt:lpstr>
      <vt:lpstr>Prezentacja programu PowerPoint</vt:lpstr>
      <vt:lpstr>3. Elastyczna usługa telefoniczna dla firm</vt:lpstr>
      <vt:lpstr>4. Aplikacja do udostępniania ekranu</vt:lpstr>
      <vt:lpstr>Aplikacja do udostępniania ekranu</vt:lpstr>
      <vt:lpstr>Wady tego rozwiązania</vt:lpstr>
      <vt:lpstr>5. Rozwiązanie do zarządzania projektami oparte na chmurze</vt:lpstr>
      <vt:lpstr>Rozwiązanie do zarządzania projektami oparte na chmurze</vt:lpstr>
      <vt:lpstr>5. Rozwiązanie do zarządzania projektami oparte na chmurze</vt:lpstr>
      <vt:lpstr>FES PIĘKNIE DZIĘKUJA ZA UWAGE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Karol Nawrot</dc:creator>
  <cp:lastModifiedBy>Karol Nawrot</cp:lastModifiedBy>
  <cp:revision>188</cp:revision>
  <dcterms:created xsi:type="dcterms:W3CDTF">2020-06-03T22:12:32Z</dcterms:created>
  <dcterms:modified xsi:type="dcterms:W3CDTF">2020-06-21T23:55:00Z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0x010100CD5458B81A8B2B4B92FF87D810305C72</vt:lpwstr>
  </property>
</Properties>
</file>